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2" r:id="rId4"/>
    <p:sldId id="263" r:id="rId5"/>
    <p:sldId id="276" r:id="rId6"/>
    <p:sldId id="268" r:id="rId7"/>
    <p:sldId id="270" r:id="rId8"/>
    <p:sldId id="289" r:id="rId9"/>
    <p:sldId id="280" r:id="rId10"/>
    <p:sldId id="286" r:id="rId11"/>
    <p:sldId id="28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Montserrat ExtraBold" panose="020B0604020202020204" charset="0"/>
      <p:bold r:id="rId22"/>
      <p:boldItalic r:id="rId23"/>
    </p:embeddedFont>
    <p:embeddedFont>
      <p:font typeface="Montserrat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CFAF1-50EE-4EC6-8CA1-969687C8D287}">
  <a:tblStyle styleId="{7D5CFAF1-50EE-4EC6-8CA1-969687C8D2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2" d="100"/>
          <a:sy n="142" d="100"/>
        </p:scale>
        <p:origin x="102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s-MX" dirty="0" err="1">
                <a:solidFill>
                  <a:schemeClr val="accent6">
                    <a:lumMod val="75000"/>
                  </a:schemeClr>
                </a:solidFill>
              </a:rPr>
              <a:t>Produccion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</a:rPr>
              <a:t> (Mtoe) a 2030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'1'!$A$2:$B$2</c:f>
              <c:strCache>
                <c:ptCount val="2"/>
                <c:pt idx="0">
                  <c:v>Arabia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('1'!$C$2,'1'!$H$2,'1'!$M$2,'1'!$R$2,'1'!$W$2,'1'!$AB$2,'1'!$AG$2,'1'!$AL$2,'1'!$AQ$2)</c:f>
              <c:numCache>
                <c:formatCode>General</c:formatCode>
                <c:ptCount val="9"/>
                <c:pt idx="0">
                  <c:v>382.28351587272431</c:v>
                </c:pt>
                <c:pt idx="1">
                  <c:v>420.48813392267158</c:v>
                </c:pt>
                <c:pt idx="2">
                  <c:v>466.59669691176367</c:v>
                </c:pt>
                <c:pt idx="3">
                  <c:v>471.69060685308108</c:v>
                </c:pt>
                <c:pt idx="4">
                  <c:v>502.08366245417739</c:v>
                </c:pt>
                <c:pt idx="5">
                  <c:v>540.41094448238152</c:v>
                </c:pt>
                <c:pt idx="6">
                  <c:v>586.64000950701973</c:v>
                </c:pt>
                <c:pt idx="7">
                  <c:v>591.80438910092641</c:v>
                </c:pt>
                <c:pt idx="8">
                  <c:v>622.21846938972624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CC42-45A4-B025-326A408D5E08}"/>
            </c:ext>
          </c:extLst>
        </c:ser>
        <c:ser>
          <c:idx val="1"/>
          <c:order val="1"/>
          <c:tx>
            <c:strRef>
              <c:f>'1'!$A$3:$B$3</c:f>
              <c:strCache>
                <c:ptCount val="2"/>
                <c:pt idx="0">
                  <c:v>Brasil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('1'!$C$3,'1'!$H$3,'1'!$M$3,'1'!$R$3,'1'!$W$3,'1'!$AB$3,'1'!$AG$3,'1'!$AL$3,'1'!$AQ$3)</c:f>
              <c:numCache>
                <c:formatCode>General</c:formatCode>
                <c:ptCount val="9"/>
                <c:pt idx="0">
                  <c:v>23.935240310345211</c:v>
                </c:pt>
                <c:pt idx="1">
                  <c:v>43.781018543853243</c:v>
                </c:pt>
                <c:pt idx="2">
                  <c:v>62.143287502779209</c:v>
                </c:pt>
                <c:pt idx="3">
                  <c:v>81.686043831187533</c:v>
                </c:pt>
                <c:pt idx="4">
                  <c:v>103.7723847039648</c:v>
                </c:pt>
                <c:pt idx="5">
                  <c:v>124.0439388074543</c:v>
                </c:pt>
                <c:pt idx="6">
                  <c:v>142.50072027013039</c:v>
                </c:pt>
                <c:pt idx="7">
                  <c:v>162.043464</c:v>
                </c:pt>
                <c:pt idx="8">
                  <c:v>184.12979799999999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CC42-45A4-B025-326A408D5E08}"/>
            </c:ext>
          </c:extLst>
        </c:ser>
        <c:ser>
          <c:idx val="2"/>
          <c:order val="2"/>
          <c:tx>
            <c:strRef>
              <c:f>'1'!$A$4:$B$4</c:f>
              <c:strCache>
                <c:ptCount val="2"/>
                <c:pt idx="0">
                  <c:v>Canada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('1'!$C$4,'1'!$H$4,'1'!$M$4,'1'!$R$4,'1'!$W$4,'1'!$AB$4,'1'!$AG$4,'1'!$AL$4,'1'!$AQ$4)</c:f>
              <c:numCache>
                <c:formatCode>General</c:formatCode>
                <c:ptCount val="9"/>
                <c:pt idx="0">
                  <c:v>90.645419055135577</c:v>
                </c:pt>
                <c:pt idx="1">
                  <c:v>109.72585636747191</c:v>
                </c:pt>
                <c:pt idx="2">
                  <c:v>126.1463466040878</c:v>
                </c:pt>
                <c:pt idx="3">
                  <c:v>145.09228618156911</c:v>
                </c:pt>
                <c:pt idx="4">
                  <c:v>168.3663037574384</c:v>
                </c:pt>
                <c:pt idx="5">
                  <c:v>218.59877250579819</c:v>
                </c:pt>
                <c:pt idx="6">
                  <c:v>266.16716348277441</c:v>
                </c:pt>
                <c:pt idx="7">
                  <c:v>316.17027343374127</c:v>
                </c:pt>
                <c:pt idx="8">
                  <c:v>369.06840519276551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CC42-45A4-B025-326A408D5E08}"/>
            </c:ext>
          </c:extLst>
        </c:ser>
        <c:ser>
          <c:idx val="3"/>
          <c:order val="3"/>
          <c:tx>
            <c:strRef>
              <c:f>'1'!$A$5:$B$5</c:f>
              <c:strCache>
                <c:ptCount val="2"/>
                <c:pt idx="0">
                  <c:v>China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('1'!$C$5,'1'!$H$5,'1'!$M$5,'1'!$R$5,'1'!$W$5,'1'!$AB$5,'1'!$AG$5,'1'!$AL$5,'1'!$AQ$5)</c:f>
              <c:numCache>
                <c:formatCode>General</c:formatCode>
                <c:ptCount val="9"/>
                <c:pt idx="0">
                  <c:v>137.43822475746961</c:v>
                </c:pt>
                <c:pt idx="1">
                  <c:v>151.02085914783211</c:v>
                </c:pt>
                <c:pt idx="2">
                  <c:v>163.6210144053552</c:v>
                </c:pt>
                <c:pt idx="3">
                  <c:v>181.1160976365839</c:v>
                </c:pt>
                <c:pt idx="4">
                  <c:v>198.15941263288039</c:v>
                </c:pt>
                <c:pt idx="5">
                  <c:v>214.21744237969841</c:v>
                </c:pt>
                <c:pt idx="6">
                  <c:v>229.29201655110779</c:v>
                </c:pt>
                <c:pt idx="7">
                  <c:v>247.7656119455514</c:v>
                </c:pt>
                <c:pt idx="8">
                  <c:v>264.80828256346251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CC42-45A4-B025-326A408D5E08}"/>
            </c:ext>
          </c:extLst>
        </c:ser>
        <c:ser>
          <c:idx val="4"/>
          <c:order val="4"/>
          <c:tx>
            <c:strRef>
              <c:f>'1'!$A$6:$B$6</c:f>
              <c:strCache>
                <c:ptCount val="2"/>
                <c:pt idx="0">
                  <c:v>Emiratos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('1'!$C$6,'1'!$H$6,'1'!$M$6,'1'!$R$6,'1'!$W$6,'1'!$AB$6,'1'!$AG$6,'1'!$AL$6,'1'!$AQ$6)</c:f>
              <c:numCache>
                <c:formatCode>General</c:formatCode>
                <c:ptCount val="9"/>
                <c:pt idx="0">
                  <c:v>97.516759860981011</c:v>
                </c:pt>
                <c:pt idx="1">
                  <c:v>109.07408866871469</c:v>
                </c:pt>
                <c:pt idx="2">
                  <c:v>122.56910494090511</c:v>
                </c:pt>
                <c:pt idx="3">
                  <c:v>129.99840028480989</c:v>
                </c:pt>
                <c:pt idx="4">
                  <c:v>147.05527491270561</c:v>
                </c:pt>
                <c:pt idx="5">
                  <c:v>169.5723633156986</c:v>
                </c:pt>
                <c:pt idx="6">
                  <c:v>194.0243930712501</c:v>
                </c:pt>
                <c:pt idx="7">
                  <c:v>209.78869065615879</c:v>
                </c:pt>
                <c:pt idx="8">
                  <c:v>230.36910905308861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4-CC42-45A4-B025-326A408D5E08}"/>
            </c:ext>
          </c:extLst>
        </c:ser>
        <c:ser>
          <c:idx val="5"/>
          <c:order val="5"/>
          <c:tx>
            <c:strRef>
              <c:f>'1'!$A$7:$B$7</c:f>
              <c:strCache>
                <c:ptCount val="2"/>
                <c:pt idx="0">
                  <c:v>Iran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('1'!$C$7,'1'!$H$7,'1'!$M$7,'1'!$R$7,'1'!$W$7,'1'!$AB$7,'1'!$AG$7,'1'!$AL$7,'1'!$AQ$7)</c:f>
              <c:numCache>
                <c:formatCode>General</c:formatCode>
                <c:ptCount val="9"/>
                <c:pt idx="0">
                  <c:v>218.21251705862309</c:v>
                </c:pt>
                <c:pt idx="1">
                  <c:v>202.936948584253</c:v>
                </c:pt>
                <c:pt idx="2">
                  <c:v>218.21251705862309</c:v>
                </c:pt>
                <c:pt idx="3">
                  <c:v>202.936948584253</c:v>
                </c:pt>
                <c:pt idx="4">
                  <c:v>191.77539825455281</c:v>
                </c:pt>
                <c:pt idx="5">
                  <c:v>179.2943327462738</c:v>
                </c:pt>
                <c:pt idx="6">
                  <c:v>165.49400757573969</c:v>
                </c:pt>
                <c:pt idx="7">
                  <c:v>150.21689038019869</c:v>
                </c:pt>
                <c:pt idx="8">
                  <c:v>139.05413100000001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5-CC42-45A4-B025-326A408D5E08}"/>
            </c:ext>
          </c:extLst>
        </c:ser>
        <c:ser>
          <c:idx val="6"/>
          <c:order val="6"/>
          <c:tx>
            <c:strRef>
              <c:f>'1'!$A$8:$B$8</c:f>
              <c:strCache>
                <c:ptCount val="2"/>
                <c:pt idx="0">
                  <c:v>Kuwait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('1'!$C$8,'1'!$H$8,'1'!$M$8,'1'!$R$8,'1'!$W$8,'1'!$AB$8,'1'!$AG$8,'1'!$AL$8,'1'!$AQ$8)</c:f>
              <c:numCache>
                <c:formatCode>General</c:formatCode>
                <c:ptCount val="9"/>
                <c:pt idx="0">
                  <c:v>63.779970024735618</c:v>
                </c:pt>
                <c:pt idx="1">
                  <c:v>82.11189354556177</c:v>
                </c:pt>
                <c:pt idx="2">
                  <c:v>101.76974992244411</c:v>
                </c:pt>
                <c:pt idx="3">
                  <c:v>124.1937580448019</c:v>
                </c:pt>
                <c:pt idx="4">
                  <c:v>141.20107602722561</c:v>
                </c:pt>
                <c:pt idx="5">
                  <c:v>159.53299952309121</c:v>
                </c:pt>
                <c:pt idx="6">
                  <c:v>179.19085588305651</c:v>
                </c:pt>
                <c:pt idx="7">
                  <c:v>201.61486400044251</c:v>
                </c:pt>
                <c:pt idx="8">
                  <c:v>218.62218198149881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6-CC42-45A4-B025-326A408D5E08}"/>
            </c:ext>
          </c:extLst>
        </c:ser>
        <c:ser>
          <c:idx val="7"/>
          <c:order val="7"/>
          <c:tx>
            <c:strRef>
              <c:f>'1'!$A$9:$B$9</c:f>
              <c:strCache>
                <c:ptCount val="2"/>
                <c:pt idx="0">
                  <c:v>Mexico</c:v>
                </c:pt>
              </c:strCache>
            </c:strRef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('1'!$C$9,'1'!$H$9,'1'!$M$9,'1'!$R$9,'1'!$W$9,'1'!$AB$9,'1'!$AG$9,'1'!$AL$9,'1'!$AQ$9)</c:f>
              <c:numCache>
                <c:formatCode>General</c:formatCode>
                <c:ptCount val="9"/>
                <c:pt idx="0">
                  <c:v>152.3743738573923</c:v>
                </c:pt>
                <c:pt idx="1">
                  <c:v>162.9110051939596</c:v>
                </c:pt>
                <c:pt idx="2">
                  <c:v>173.07817237344159</c:v>
                </c:pt>
                <c:pt idx="3">
                  <c:v>178.50191173510169</c:v>
                </c:pt>
                <c:pt idx="4">
                  <c:v>153.48807187465641</c:v>
                </c:pt>
                <c:pt idx="5">
                  <c:v>128.1008666876269</c:v>
                </c:pt>
                <c:pt idx="6">
                  <c:v>102.344197342215</c:v>
                </c:pt>
                <c:pt idx="7">
                  <c:v>79.030122440930654</c:v>
                </c:pt>
                <c:pt idx="8">
                  <c:v>54.013136692416772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7-CC42-45A4-B025-326A408D5E08}"/>
            </c:ext>
          </c:extLst>
        </c:ser>
        <c:ser>
          <c:idx val="8"/>
          <c:order val="8"/>
          <c:tx>
            <c:strRef>
              <c:f>'1'!$A$10:$B$10</c:f>
              <c:strCache>
                <c:ptCount val="2"/>
                <c:pt idx="0">
                  <c:v>Rusia</c:v>
                </c:pt>
              </c:strCache>
            </c:strRef>
          </c:tx>
          <c:spPr>
            <a:ln w="31750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('1'!$C$10,'1'!$H$10,'1'!$M$10,'1'!$R$10,'1'!$W$10,'1'!$AB$10,'1'!$AG$10,'1'!$AL$10,'1'!$AQ$10)</c:f>
              <c:numCache>
                <c:formatCode>General</c:formatCode>
                <c:ptCount val="9"/>
                <c:pt idx="0">
                  <c:v>328.7410099908883</c:v>
                </c:pt>
                <c:pt idx="1">
                  <c:v>369.63548765807178</c:v>
                </c:pt>
                <c:pt idx="2">
                  <c:v>407.76707039779433</c:v>
                </c:pt>
                <c:pt idx="3">
                  <c:v>438.64149642789971</c:v>
                </c:pt>
                <c:pt idx="4">
                  <c:v>482.3386867332394</c:v>
                </c:pt>
                <c:pt idx="5">
                  <c:v>523.26066788354342</c:v>
                </c:pt>
                <c:pt idx="6">
                  <c:v>561.40453655757187</c:v>
                </c:pt>
                <c:pt idx="7">
                  <c:v>592.27897200251505</c:v>
                </c:pt>
                <c:pt idx="8">
                  <c:v>635.97616233849476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8-CC42-45A4-B025-326A408D5E08}"/>
            </c:ext>
          </c:extLst>
        </c:ser>
        <c:ser>
          <c:idx val="9"/>
          <c:order val="9"/>
          <c:tx>
            <c:strRef>
              <c:f>'1'!$A$11:$B$11</c:f>
              <c:strCache>
                <c:ptCount val="2"/>
                <c:pt idx="0">
                  <c:v>EEUU</c:v>
                </c:pt>
              </c:strCache>
            </c:strRef>
          </c:tx>
          <c:spPr>
            <a:ln w="31750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('1'!$C$1,'1'!$H$1,'1'!$M$1,'1'!$R$1,'1'!$W$1,'1'!$AB$1,'1'!$AG$1,'1'!$AL$1,'1'!$AQ$1)</c:f>
              <c:numCache>
                <c:formatCode>General</c:formatCode>
                <c:ptCount val="9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</c:numCache>
              <c:extLst/>
            </c:numRef>
          </c:cat>
          <c:val>
            <c:numRef>
              <c:f>('1'!$C$11,'1'!$H$11,'1'!$M$11,'1'!$R$11,'1'!$W$11,'1'!$AB$11,'1'!$AG$11,'1'!$AL$11,'1'!$AQ$11)</c:f>
              <c:numCache>
                <c:formatCode>General</c:formatCode>
                <c:ptCount val="9"/>
                <c:pt idx="0">
                  <c:v>413</c:v>
                </c:pt>
                <c:pt idx="1">
                  <c:v>383</c:v>
                </c:pt>
                <c:pt idx="2">
                  <c:v>353</c:v>
                </c:pt>
                <c:pt idx="3">
                  <c:v>310</c:v>
                </c:pt>
                <c:pt idx="4">
                  <c:v>334</c:v>
                </c:pt>
                <c:pt idx="5">
                  <c:v>567</c:v>
                </c:pt>
                <c:pt idx="6">
                  <c:v>722</c:v>
                </c:pt>
                <c:pt idx="7">
                  <c:v>832.21600656067903</c:v>
                </c:pt>
                <c:pt idx="8">
                  <c:v>946.45619999999997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9-CC42-45A4-B025-326A408D5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4685176"/>
        <c:axId val="694681240"/>
      </c:lineChart>
      <c:catAx>
        <c:axId val="694685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94681240"/>
        <c:crosses val="autoZero"/>
        <c:auto val="1"/>
        <c:lblAlgn val="ctr"/>
        <c:lblOffset val="100"/>
        <c:noMultiLvlLbl val="0"/>
      </c:catAx>
      <c:valAx>
        <c:axId val="694681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94685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CO2 Coal </a:t>
            </a:r>
            <a:r>
              <a:rPr lang="es-MX" dirty="0" err="1"/>
              <a:t>Emissions</a:t>
            </a:r>
            <a:r>
              <a:rPr lang="es-MX" dirty="0"/>
              <a:t> (ktCO2)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Worksheet!$B$11:$C$11</c:f>
              <c:strCache>
                <c:ptCount val="2"/>
                <c:pt idx="0">
                  <c:v>EnerBase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(Worksheet!$D$11:$E$11,Worksheet!$J$11,Worksheet!$O$11,Worksheet!$T$11,Worksheet!$Y$11,Worksheet!$AD$11,Worksheet!$AI$11)</c:f>
              <c:numCache>
                <c:formatCode>General</c:formatCode>
                <c:ptCount val="8"/>
                <c:pt idx="0">
                  <c:v>45116.15</c:v>
                </c:pt>
                <c:pt idx="1">
                  <c:v>33372.199999999997</c:v>
                </c:pt>
                <c:pt idx="2">
                  <c:v>36906.550000000003</c:v>
                </c:pt>
                <c:pt idx="3">
                  <c:v>42051.64</c:v>
                </c:pt>
                <c:pt idx="4">
                  <c:v>48388.72</c:v>
                </c:pt>
                <c:pt idx="5">
                  <c:v>55613.37</c:v>
                </c:pt>
                <c:pt idx="6">
                  <c:v>66003.990000000005</c:v>
                </c:pt>
                <c:pt idx="7">
                  <c:v>76021.210000000006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549-44E1-8981-4129E17235C0}"/>
            </c:ext>
          </c:extLst>
        </c:ser>
        <c:ser>
          <c:idx val="1"/>
          <c:order val="1"/>
          <c:tx>
            <c:strRef>
              <c:f>Worksheet!$B$12:$C$12</c:f>
              <c:strCache>
                <c:ptCount val="2"/>
                <c:pt idx="0">
                  <c:v>EnerBlue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(Worksheet!$D$12:$E$12,Worksheet!$J$12,Worksheet!$O$12,Worksheet!$T$12,Worksheet!$Y$12,Worksheet!$AD$12,Worksheet!$AI$12)</c:f>
              <c:numCache>
                <c:formatCode>General</c:formatCode>
                <c:ptCount val="8"/>
                <c:pt idx="0">
                  <c:v>45116.15</c:v>
                </c:pt>
                <c:pt idx="1">
                  <c:v>33931.410000000003</c:v>
                </c:pt>
                <c:pt idx="2">
                  <c:v>33569.53</c:v>
                </c:pt>
                <c:pt idx="3">
                  <c:v>34271.58</c:v>
                </c:pt>
                <c:pt idx="4">
                  <c:v>35692.04</c:v>
                </c:pt>
                <c:pt idx="5">
                  <c:v>38668.660000000003</c:v>
                </c:pt>
                <c:pt idx="6">
                  <c:v>38951.07</c:v>
                </c:pt>
                <c:pt idx="7">
                  <c:v>35255.230000000003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549-44E1-8981-4129E17235C0}"/>
            </c:ext>
          </c:extLst>
        </c:ser>
        <c:ser>
          <c:idx val="2"/>
          <c:order val="2"/>
          <c:tx>
            <c:strRef>
              <c:f>Worksheet!$B$13:$C$13</c:f>
              <c:strCache>
                <c:ptCount val="2"/>
                <c:pt idx="0">
                  <c:v>EnerGreen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(Worksheet!$D$13:$E$13,Worksheet!$J$13,Worksheet!$O$13,Worksheet!$T$13,Worksheet!$Y$13,Worksheet!$AD$13,Worksheet!$AI$13)</c:f>
              <c:numCache>
                <c:formatCode>General</c:formatCode>
                <c:ptCount val="8"/>
                <c:pt idx="0">
                  <c:v>45116.15</c:v>
                </c:pt>
                <c:pt idx="1">
                  <c:v>33688.949999999997</c:v>
                </c:pt>
                <c:pt idx="2">
                  <c:v>19264.36</c:v>
                </c:pt>
                <c:pt idx="3">
                  <c:v>13383.11</c:v>
                </c:pt>
                <c:pt idx="4">
                  <c:v>9930.2000000000007</c:v>
                </c:pt>
                <c:pt idx="5">
                  <c:v>5078.21</c:v>
                </c:pt>
                <c:pt idx="6">
                  <c:v>3062.17</c:v>
                </c:pt>
                <c:pt idx="7">
                  <c:v>2024.26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F549-44E1-8981-4129E1723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93626848"/>
        <c:axId val="693628160"/>
        <c:axId val="0"/>
      </c:bar3DChart>
      <c:catAx>
        <c:axId val="6936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93628160"/>
        <c:crosses val="autoZero"/>
        <c:auto val="1"/>
        <c:lblAlgn val="ctr"/>
        <c:lblOffset val="100"/>
        <c:noMultiLvlLbl val="0"/>
      </c:catAx>
      <c:valAx>
        <c:axId val="69362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9362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accent6">
              <a:lumMod val="75000"/>
            </a:schemeClr>
          </a:solidFill>
        </a:defRPr>
      </a:pPr>
      <a:endParaRPr lang="es-MX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dirty="0"/>
              <a:t>CO2 </a:t>
            </a:r>
            <a:r>
              <a:rPr lang="es-MX" dirty="0" err="1"/>
              <a:t>Oil</a:t>
            </a:r>
            <a:r>
              <a:rPr lang="es-MX" dirty="0"/>
              <a:t> </a:t>
            </a:r>
            <a:r>
              <a:rPr lang="es-MX" dirty="0" err="1"/>
              <a:t>Emissions</a:t>
            </a:r>
            <a:r>
              <a:rPr lang="es-MX" dirty="0"/>
              <a:t> (ktCO2)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Worksheet!$B$11:$C$11</c:f>
              <c:strCache>
                <c:ptCount val="2"/>
                <c:pt idx="0">
                  <c:v>EnerBase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(Worksheet!$D$11:$E$11,Worksheet!$J$11,Worksheet!$O$11,Worksheet!$T$11,Worksheet!$Y$11,Worksheet!$AD$11,Worksheet!$AI$11)</c:f>
              <c:numCache>
                <c:formatCode>General</c:formatCode>
                <c:ptCount val="8"/>
                <c:pt idx="0">
                  <c:v>247410.03</c:v>
                </c:pt>
                <c:pt idx="1">
                  <c:v>208891.77</c:v>
                </c:pt>
                <c:pt idx="2">
                  <c:v>242692.55</c:v>
                </c:pt>
                <c:pt idx="3">
                  <c:v>244153.56</c:v>
                </c:pt>
                <c:pt idx="4">
                  <c:v>236073.95</c:v>
                </c:pt>
                <c:pt idx="5">
                  <c:v>232892.53</c:v>
                </c:pt>
                <c:pt idx="6">
                  <c:v>230772.44</c:v>
                </c:pt>
                <c:pt idx="7">
                  <c:v>224896.94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253-4817-BE31-7B343B3042B8}"/>
            </c:ext>
          </c:extLst>
        </c:ser>
        <c:ser>
          <c:idx val="1"/>
          <c:order val="1"/>
          <c:tx>
            <c:strRef>
              <c:f>Worksheet!$B$12:$C$12</c:f>
              <c:strCache>
                <c:ptCount val="2"/>
                <c:pt idx="0">
                  <c:v>EnerBlue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(Worksheet!$D$12:$E$12,Worksheet!$J$12,Worksheet!$O$12,Worksheet!$T$12,Worksheet!$Y$12,Worksheet!$AD$12,Worksheet!$AI$12)</c:f>
              <c:numCache>
                <c:formatCode>General</c:formatCode>
                <c:ptCount val="8"/>
                <c:pt idx="0">
                  <c:v>247410.03</c:v>
                </c:pt>
                <c:pt idx="1">
                  <c:v>209770.25</c:v>
                </c:pt>
                <c:pt idx="2">
                  <c:v>239706.34</c:v>
                </c:pt>
                <c:pt idx="3">
                  <c:v>228177.83</c:v>
                </c:pt>
                <c:pt idx="4">
                  <c:v>211740.33</c:v>
                </c:pt>
                <c:pt idx="5">
                  <c:v>202987.31</c:v>
                </c:pt>
                <c:pt idx="6">
                  <c:v>193386.23</c:v>
                </c:pt>
                <c:pt idx="7">
                  <c:v>181658.31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253-4817-BE31-7B343B3042B8}"/>
            </c:ext>
          </c:extLst>
        </c:ser>
        <c:ser>
          <c:idx val="2"/>
          <c:order val="2"/>
          <c:tx>
            <c:strRef>
              <c:f>Worksheet!$B$13:$C$13</c:f>
              <c:strCache>
                <c:ptCount val="2"/>
                <c:pt idx="0">
                  <c:v>EnerGreen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(Worksheet!$D$10:$E$10,Worksheet!$J$10,Worksheet!$O$10,Worksheet!$T$10,Worksheet!$Y$10,Worksheet!$AD$10,Worksheet!$AI$10)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  <c:extLst/>
            </c:numRef>
          </c:cat>
          <c:val>
            <c:numRef>
              <c:f>(Worksheet!$D$13:$E$13,Worksheet!$J$13,Worksheet!$O$13,Worksheet!$T$13,Worksheet!$Y$13,Worksheet!$AD$13,Worksheet!$AI$13)</c:f>
              <c:numCache>
                <c:formatCode>General</c:formatCode>
                <c:ptCount val="8"/>
                <c:pt idx="0">
                  <c:v>247410.03</c:v>
                </c:pt>
                <c:pt idx="1">
                  <c:v>209800.28</c:v>
                </c:pt>
                <c:pt idx="2">
                  <c:v>217067.66</c:v>
                </c:pt>
                <c:pt idx="3">
                  <c:v>173080.17</c:v>
                </c:pt>
                <c:pt idx="4">
                  <c:v>138980.38</c:v>
                </c:pt>
                <c:pt idx="5">
                  <c:v>104924.76</c:v>
                </c:pt>
                <c:pt idx="6">
                  <c:v>83825.16</c:v>
                </c:pt>
                <c:pt idx="7">
                  <c:v>70043.33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F253-4817-BE31-7B343B304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25035536"/>
        <c:axId val="825037176"/>
        <c:axId val="0"/>
      </c:bar3DChart>
      <c:catAx>
        <c:axId val="8250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25037176"/>
        <c:crosses val="autoZero"/>
        <c:auto val="1"/>
        <c:lblAlgn val="ctr"/>
        <c:lblOffset val="100"/>
        <c:noMultiLvlLbl val="0"/>
      </c:catAx>
      <c:valAx>
        <c:axId val="825037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2503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accent6">
              <a:lumMod val="75000"/>
            </a:schemeClr>
          </a:solidFill>
        </a:defRPr>
      </a:pPr>
      <a:endParaRPr lang="es-MX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gasolina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Mexico ( </a:t>
            </a:r>
            <a:r>
              <a:rPr lang="en-US" dirty="0" err="1"/>
              <a:t>dolar</a:t>
            </a:r>
            <a:r>
              <a:rPr lang="en-US" dirty="0"/>
              <a:t>/</a:t>
            </a:r>
            <a:r>
              <a:rPr lang="en-US" dirty="0" err="1"/>
              <a:t>litro</a:t>
            </a:r>
            <a:r>
              <a:rPr lang="en-US" dirty="0"/>
              <a:t> 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'C:\Users\User\Desktop\[gasolina mexico.xlsx]Worksheet'!$A$11</c:f>
              <c:strCache>
                <c:ptCount val="1"/>
                <c:pt idx="0">
                  <c:v>EnerBase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([3]Worksheet!$C$10:$D$10,[3]Worksheet!$I$10,[3]Worksheet!$N$10,[3]Worksheet!$S$10,[3]Worksheet!$X$10,[3]Worksheet!$AC$10,[3]Worksheet!$AH$10)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</c:numRef>
          </c:cat>
          <c:val>
            <c:numRef>
              <c:f>([3]Worksheet!$C$11:$D$11,[3]Worksheet!$I$11,[3]Worksheet!$N$11,[3]Worksheet!$S$11,[3]Worksheet!$X$11,[3]Worksheet!$AC$11,[3]Worksheet!$AH$11)</c:f>
              <c:numCache>
                <c:formatCode>General</c:formatCode>
                <c:ptCount val="8"/>
                <c:pt idx="0">
                  <c:v>1.0031000000000001</c:v>
                </c:pt>
                <c:pt idx="1">
                  <c:v>0.90090000000000003</c:v>
                </c:pt>
                <c:pt idx="2">
                  <c:v>0.95520000000000005</c:v>
                </c:pt>
                <c:pt idx="3">
                  <c:v>1.0327999999999999</c:v>
                </c:pt>
                <c:pt idx="4">
                  <c:v>1.0985</c:v>
                </c:pt>
                <c:pt idx="5">
                  <c:v>1.1444000000000001</c:v>
                </c:pt>
                <c:pt idx="6">
                  <c:v>1.1748000000000001</c:v>
                </c:pt>
                <c:pt idx="7">
                  <c:v>1.1999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D6-49BC-AE20-9DDC863DA995}"/>
            </c:ext>
          </c:extLst>
        </c:ser>
        <c:ser>
          <c:idx val="1"/>
          <c:order val="1"/>
          <c:tx>
            <c:strRef>
              <c:f>'C:\Users\User\Desktop\[gasolina mexico.xlsx]Worksheet'!$A$12</c:f>
              <c:strCache>
                <c:ptCount val="1"/>
                <c:pt idx="0">
                  <c:v>EnerBlue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([3]Worksheet!$C$10:$D$10,[3]Worksheet!$I$10,[3]Worksheet!$N$10,[3]Worksheet!$S$10,[3]Worksheet!$X$10,[3]Worksheet!$AC$10,[3]Worksheet!$AH$10)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</c:numRef>
          </c:cat>
          <c:val>
            <c:numRef>
              <c:f>([3]Worksheet!$C$12:$D$12,[3]Worksheet!$I$12,[3]Worksheet!$N$12,[3]Worksheet!$S$12,[3]Worksheet!$X$12,[3]Worksheet!$AC$12,[3]Worksheet!$AH$12)</c:f>
              <c:numCache>
                <c:formatCode>General</c:formatCode>
                <c:ptCount val="8"/>
                <c:pt idx="0">
                  <c:v>1.0031000000000001</c:v>
                </c:pt>
                <c:pt idx="1">
                  <c:v>0.90090000000000003</c:v>
                </c:pt>
                <c:pt idx="2">
                  <c:v>0.97470000000000001</c:v>
                </c:pt>
                <c:pt idx="3">
                  <c:v>1.0671999999999999</c:v>
                </c:pt>
                <c:pt idx="4">
                  <c:v>1.1369</c:v>
                </c:pt>
                <c:pt idx="5">
                  <c:v>1.1856</c:v>
                </c:pt>
                <c:pt idx="6">
                  <c:v>1.2010000000000001</c:v>
                </c:pt>
                <c:pt idx="7">
                  <c:v>1.2235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D6-49BC-AE20-9DDC863DA995}"/>
            </c:ext>
          </c:extLst>
        </c:ser>
        <c:ser>
          <c:idx val="2"/>
          <c:order val="2"/>
          <c:tx>
            <c:strRef>
              <c:f>'C:\Users\User\Desktop\[gasolina mexico.xlsx]Worksheet'!$A$13</c:f>
              <c:strCache>
                <c:ptCount val="1"/>
                <c:pt idx="0">
                  <c:v>EnerGreen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([3]Worksheet!$C$10:$D$10,[3]Worksheet!$I$10,[3]Worksheet!$N$10,[3]Worksheet!$S$10,[3]Worksheet!$X$10,[3]Worksheet!$AC$10,[3]Worksheet!$AH$10)</c:f>
              <c:numCache>
                <c:formatCode>General</c:formatCode>
                <c:ptCount val="8"/>
                <c:pt idx="0">
                  <c:v>2019</c:v>
                </c:pt>
                <c:pt idx="1">
                  <c:v>2020</c:v>
                </c:pt>
                <c:pt idx="2">
                  <c:v>2025</c:v>
                </c:pt>
                <c:pt idx="3">
                  <c:v>2030</c:v>
                </c:pt>
                <c:pt idx="4">
                  <c:v>2035</c:v>
                </c:pt>
                <c:pt idx="5">
                  <c:v>2040</c:v>
                </c:pt>
                <c:pt idx="6">
                  <c:v>2045</c:v>
                </c:pt>
                <c:pt idx="7">
                  <c:v>2050</c:v>
                </c:pt>
              </c:numCache>
            </c:numRef>
          </c:cat>
          <c:val>
            <c:numRef>
              <c:f>([3]Worksheet!$C$13:$D$13,[3]Worksheet!$I$13,[3]Worksheet!$N$13,[3]Worksheet!$S$13,[3]Worksheet!$X$13,[3]Worksheet!$AC$13,[3]Worksheet!$AH$13)</c:f>
              <c:numCache>
                <c:formatCode>General</c:formatCode>
                <c:ptCount val="8"/>
                <c:pt idx="0">
                  <c:v>1.0031000000000001</c:v>
                </c:pt>
                <c:pt idx="1">
                  <c:v>0.90090000000000003</c:v>
                </c:pt>
                <c:pt idx="2">
                  <c:v>1.4063000000000001</c:v>
                </c:pt>
                <c:pt idx="3">
                  <c:v>1.9274</c:v>
                </c:pt>
                <c:pt idx="4">
                  <c:v>2.6185</c:v>
                </c:pt>
                <c:pt idx="5">
                  <c:v>3.3813</c:v>
                </c:pt>
                <c:pt idx="6">
                  <c:v>3.7587999999999999</c:v>
                </c:pt>
                <c:pt idx="7">
                  <c:v>4.1436999999999999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D6-49BC-AE20-9DDC863DA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1339128"/>
        <c:axId val="661334208"/>
        <c:axId val="0"/>
      </c:bar3DChart>
      <c:catAx>
        <c:axId val="661339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61334208"/>
        <c:crosses val="autoZero"/>
        <c:auto val="1"/>
        <c:lblAlgn val="ctr"/>
        <c:lblOffset val="100"/>
        <c:noMultiLvlLbl val="0"/>
      </c:catAx>
      <c:valAx>
        <c:axId val="66133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61339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accent6">
              <a:lumMod val="75000"/>
            </a:schemeClr>
          </a:solidFill>
        </a:defRPr>
      </a:pPr>
      <a:endParaRPr lang="es-MX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149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60" r:id="rId6"/>
    <p:sldLayoutId id="2147483663" r:id="rId7"/>
    <p:sldLayoutId id="2147483666" r:id="rId8"/>
    <p:sldLayoutId id="2147483669" r:id="rId9"/>
    <p:sldLayoutId id="2147483671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enerdata.net/petroleo-crud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iteco.gob.es/es/cambio-climatico/temas/el-proceso-internacional-de-lucha-contra-el-cambio-climatico/naciones-unidas/elmentos-acuerdo-paris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¿A dónde va el mundo sin las energías renovables</a:t>
            </a:r>
            <a:r>
              <a:rPr lang="en" dirty="0"/>
              <a:t>? 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517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Jesus Escamilla Mora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Ironhack DA Bootcamp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682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Jesusesc-data@gmail.com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70" name="Google Shape;2170;p68"/>
          <p:cNvGrpSpPr/>
          <p:nvPr/>
        </p:nvGrpSpPr>
        <p:grpSpPr>
          <a:xfrm>
            <a:off x="3350965" y="2962020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959355D-F26F-46E4-A683-0EFA94BEFA28}"/>
              </a:ext>
            </a:extLst>
          </p:cNvPr>
          <p:cNvSpPr txBox="1"/>
          <p:nvPr/>
        </p:nvSpPr>
        <p:spPr>
          <a:xfrm>
            <a:off x="1013400" y="2873247"/>
            <a:ext cx="233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https://www.linkedin.com/in/jesus-escamilla-data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499" y="1659275"/>
            <a:ext cx="5735953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- 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hlinkClick r:id="rId3"/>
              </a:rPr>
              <a:t>https://datos.enerdata.net/petroleo-crudo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000" dirty="0">
              <a:hlinkClick r:id="rId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hlinkClick r:id="rId4"/>
              </a:rPr>
              <a:t>https://www.miteco.gob.es/es/cambio-climatico/temas/el-proceso-internacional-de-lucha-contra-el-cambio-climatico/naciones-unidas/elmentos-acuerdo-paris.aspx</a:t>
            </a: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https://www.irena.org/publications/2020/Apr/Global-Renewables-Outlook-2020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000" dirty="0" err="1"/>
              <a:t>Skills</a:t>
            </a:r>
            <a:r>
              <a:rPr lang="es-MX" sz="10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Data </a:t>
            </a:r>
            <a:r>
              <a:rPr lang="es-MX" sz="1000" dirty="0" err="1"/>
              <a:t>Analysis</a:t>
            </a:r>
            <a:endParaRPr lang="es-MX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Time Series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/>
              <a:t>Machine </a:t>
            </a:r>
            <a:r>
              <a:rPr lang="es-MX" sz="1000" dirty="0" err="1"/>
              <a:t>Learning</a:t>
            </a:r>
            <a:r>
              <a:rPr lang="es-MX" sz="1000" dirty="0"/>
              <a:t> Prediction </a:t>
            </a:r>
            <a:r>
              <a:rPr lang="es-MX" sz="1000" dirty="0" err="1"/>
              <a:t>algorythm</a:t>
            </a:r>
            <a:endParaRPr sz="1000"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720479" y="140676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157926" y="22516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157926" y="2784141"/>
            <a:ext cx="2067000" cy="165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Mediante predicciones de los escenarios futuros, crear conciencia y plantearnos objetivos para lograr un peque</a:t>
            </a:r>
            <a:r>
              <a:rPr lang="es-MX" dirty="0" err="1"/>
              <a:t>ño</a:t>
            </a:r>
            <a:r>
              <a:rPr lang="es-MX" dirty="0"/>
              <a:t> cambio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720476" y="22516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Justificacion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720476" y="2784141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cambios de temperatura drasticos y la explotacion de recursos naturales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157923" y="140676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555379" y="21822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992823" y="21822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Escenarios!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6A53ECE1-6004-4D89-8864-F894DE16C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75419"/>
              </p:ext>
            </p:extLst>
          </p:nvPr>
        </p:nvGraphicFramePr>
        <p:xfrm>
          <a:off x="1026200" y="1459230"/>
          <a:ext cx="6096000" cy="2260600"/>
        </p:xfrm>
        <a:graphic>
          <a:graphicData uri="http://schemas.openxmlformats.org/drawingml/2006/table">
            <a:tbl>
              <a:tblPr firstRow="1" bandRow="1">
                <a:tableStyleId>{7D5CFAF1-50EE-4EC6-8CA1-969687C8D287}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965321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450457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49680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EnerBase</a:t>
                      </a:r>
                      <a:endParaRPr lang="es-MX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EnerBlue</a:t>
                      </a:r>
                      <a:endParaRPr lang="es-MX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EnerGreen</a:t>
                      </a:r>
                      <a:endParaRPr lang="es-MX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7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Politica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y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tendencias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se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mantienen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igual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Esfuerzos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moderados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por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reducir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el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efecto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invernadero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Medidas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ambiciosas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acuerdo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al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acuerdo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 Paris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7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Combustibles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fosiles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sumamente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dominantes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Tendencia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ligeramente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 la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baja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 combustibles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fosiles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desploma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el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precio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del combustible por la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caida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del mercado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70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Apoyo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minimo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 las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energias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renovables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</a:t>
                      </a:r>
                      <a:r>
                        <a:rPr lang="es-MX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ovimientos</a:t>
                      </a:r>
                      <a:r>
                        <a:rPr lang="es-MX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progresivos hacia las renovables</a:t>
                      </a:r>
                      <a:endParaRPr 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Desarrollo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fuerte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por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energias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renovables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Aumento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la temperature global entre 5 – 6 grados.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Aumento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entre 4 y 5 grados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en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la temperature global.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La meta es que </a:t>
                      </a:r>
                      <a:r>
                        <a:rPr lang="en-US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incremente</a:t>
                      </a:r>
                      <a:r>
                        <a:rPr 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solo y hasta 2 grados la temperature.</a:t>
                      </a:r>
                      <a:endParaRPr lang="es-MX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6565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Hablando de seguir igual!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3C5B53E-50F2-4869-9458-FA0BF3D4BE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491423"/>
              </p:ext>
            </p:extLst>
          </p:nvPr>
        </p:nvGraphicFramePr>
        <p:xfrm>
          <a:off x="342900" y="1386425"/>
          <a:ext cx="8202706" cy="319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735A25C-6C0C-444F-99D1-BA371D7B99C1}"/>
              </a:ext>
            </a:extLst>
          </p:cNvPr>
          <p:cNvSpPr txBox="1"/>
          <p:nvPr/>
        </p:nvSpPr>
        <p:spPr>
          <a:xfrm>
            <a:off x="342900" y="4573278"/>
            <a:ext cx="21380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dirty="0">
                <a:solidFill>
                  <a:schemeClr val="accent4">
                    <a:lumMod val="75000"/>
                  </a:schemeClr>
                </a:solidFill>
              </a:rPr>
              <a:t>Mtoe </a:t>
            </a:r>
            <a:r>
              <a:rPr lang="en-US" sz="900" dirty="0">
                <a:solidFill>
                  <a:schemeClr val="accent4">
                    <a:lumMod val="75000"/>
                  </a:schemeClr>
                </a:solidFill>
              </a:rPr>
              <a:t>= millones toneladas.</a:t>
            </a:r>
          </a:p>
          <a:p>
            <a:pPr algn="just"/>
            <a:r>
              <a:rPr lang="es-MX" sz="900" dirty="0">
                <a:solidFill>
                  <a:schemeClr val="accent4">
                    <a:lumMod val="75000"/>
                  </a:schemeClr>
                </a:solidFill>
              </a:rPr>
              <a:t>1 Mtoe = 76,000 barriles de petróleo.</a:t>
            </a:r>
          </a:p>
          <a:p>
            <a:pPr algn="just"/>
            <a:r>
              <a:rPr lang="es-MX" sz="900" dirty="0">
                <a:solidFill>
                  <a:schemeClr val="accent4">
                    <a:lumMod val="75000"/>
                  </a:schemeClr>
                </a:solidFill>
              </a:rPr>
              <a:t>1 barril = ~ 158 litros.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6261C84-26D9-4B24-9BF7-064CAB579D7B}"/>
              </a:ext>
            </a:extLst>
          </p:cNvPr>
          <p:cNvSpPr txBox="1"/>
          <p:nvPr/>
        </p:nvSpPr>
        <p:spPr>
          <a:xfrm>
            <a:off x="7473855" y="4870375"/>
            <a:ext cx="1868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4">
                    <a:lumMod val="75000"/>
                  </a:schemeClr>
                </a:solidFill>
              </a:rPr>
              <a:t>*</a:t>
            </a:r>
            <a:r>
              <a:rPr lang="es-MX" sz="900" dirty="0">
                <a:solidFill>
                  <a:schemeClr val="accent4">
                    <a:lumMod val="75000"/>
                  </a:schemeClr>
                </a:solidFill>
              </a:rPr>
              <a:t>FacebookProphet Prediction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</a:t>
            </a:r>
            <a:r>
              <a:rPr lang="en" dirty="0"/>
              <a:t>La transicion es una utopia para Mexico?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Produccion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curva de produccion ha ido bajando desde el 2005.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Inversion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Nuevas tecnologias.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Combinar tipos de energia para iniciar una transicion.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¿</a:t>
            </a:r>
            <a:r>
              <a:rPr lang="en" dirty="0"/>
              <a:t>Como?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Esfuerzos conjuntos entre el gobierno y empresas.</a:t>
            </a:r>
            <a:endParaRPr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5304069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7204132" y="2277037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¿Si decimos no a la transicion que pasaria?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1718C4D8-4F86-43FA-ADA0-CC6B8A3FCB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4815847"/>
              </p:ext>
            </p:extLst>
          </p:nvPr>
        </p:nvGraphicFramePr>
        <p:xfrm>
          <a:off x="484879" y="1527413"/>
          <a:ext cx="4285014" cy="222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8FCD792F-0F43-4B50-81D2-20587BD312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152487"/>
              </p:ext>
            </p:extLst>
          </p:nvPr>
        </p:nvGraphicFramePr>
        <p:xfrm>
          <a:off x="4769893" y="1527413"/>
          <a:ext cx="3998083" cy="222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399FACD4-87E0-4CD2-A402-DF96A8B346F0}"/>
              </a:ext>
            </a:extLst>
          </p:cNvPr>
          <p:cNvSpPr txBox="1"/>
          <p:nvPr/>
        </p:nvSpPr>
        <p:spPr>
          <a:xfrm>
            <a:off x="83591" y="4791642"/>
            <a:ext cx="1110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accent4">
                    <a:lumMod val="75000"/>
                  </a:schemeClr>
                </a:solidFill>
              </a:rPr>
              <a:t>Kt = 1 </a:t>
            </a:r>
            <a:r>
              <a:rPr lang="en-US" sz="900" dirty="0" err="1">
                <a:solidFill>
                  <a:schemeClr val="accent4">
                    <a:lumMod val="75000"/>
                  </a:schemeClr>
                </a:solidFill>
              </a:rPr>
              <a:t>tonelada</a:t>
            </a:r>
            <a:r>
              <a:rPr lang="en-US" sz="90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s-MX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9168D6-AFFD-4E26-8AB6-5C8FEA799DD0}"/>
              </a:ext>
            </a:extLst>
          </p:cNvPr>
          <p:cNvSpPr txBox="1"/>
          <p:nvPr/>
        </p:nvSpPr>
        <p:spPr>
          <a:xfrm>
            <a:off x="638884" y="3923731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Los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niveles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de CO2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aumentan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considerablemente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mucho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mas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la </a:t>
            </a:r>
            <a:r>
              <a:rPr lang="en-US" sz="1200" b="1" dirty="0" err="1">
                <a:solidFill>
                  <a:schemeClr val="accent4">
                    <a:lumMod val="75000"/>
                  </a:schemeClr>
                </a:solidFill>
              </a:rPr>
              <a:t>quema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 de carbon.</a:t>
            </a:r>
            <a:endParaRPr lang="es-MX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 y que pasa con la gasolina?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86EB09DB-0CEC-40EC-B718-70B634BE2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912599"/>
              </p:ext>
            </p:extLst>
          </p:nvPr>
        </p:nvGraphicFramePr>
        <p:xfrm>
          <a:off x="3522301" y="1435589"/>
          <a:ext cx="5429180" cy="3434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047128E-5A1D-4979-B478-4707BC5FA029}"/>
              </a:ext>
            </a:extLst>
          </p:cNvPr>
          <p:cNvSpPr txBox="1"/>
          <p:nvPr/>
        </p:nvSpPr>
        <p:spPr>
          <a:xfrm>
            <a:off x="938500" y="2055732"/>
            <a:ext cx="192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accent4"/>
                </a:solidFill>
              </a:rPr>
              <a:t>Mientras</a:t>
            </a:r>
            <a:r>
              <a:rPr lang="en-US" sz="1200" dirty="0">
                <a:solidFill>
                  <a:schemeClr val="accent4"/>
                </a:solidFill>
              </a:rPr>
              <a:t> que los </a:t>
            </a:r>
            <a:r>
              <a:rPr lang="en-US" sz="1200" dirty="0" err="1">
                <a:solidFill>
                  <a:schemeClr val="accent4"/>
                </a:solidFill>
              </a:rPr>
              <a:t>demas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paises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avanzan</a:t>
            </a:r>
            <a:r>
              <a:rPr lang="en-US" sz="1200" dirty="0">
                <a:solidFill>
                  <a:schemeClr val="accent4"/>
                </a:solidFill>
              </a:rPr>
              <a:t>, la </a:t>
            </a:r>
            <a:r>
              <a:rPr lang="en-US" sz="1200" dirty="0" err="1">
                <a:solidFill>
                  <a:schemeClr val="accent4"/>
                </a:solidFill>
              </a:rPr>
              <a:t>oferta</a:t>
            </a:r>
            <a:r>
              <a:rPr lang="en-US" sz="1200" dirty="0">
                <a:solidFill>
                  <a:schemeClr val="accent4"/>
                </a:solidFill>
              </a:rPr>
              <a:t> de </a:t>
            </a:r>
            <a:r>
              <a:rPr lang="en-US" sz="1200" dirty="0" err="1">
                <a:solidFill>
                  <a:schemeClr val="accent4"/>
                </a:solidFill>
              </a:rPr>
              <a:t>gasolina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baja</a:t>
            </a:r>
            <a:r>
              <a:rPr lang="en-US" sz="1200" dirty="0">
                <a:solidFill>
                  <a:schemeClr val="accent4"/>
                </a:solidFill>
              </a:rPr>
              <a:t> y la </a:t>
            </a:r>
            <a:r>
              <a:rPr lang="en-US" sz="1200" dirty="0" err="1">
                <a:solidFill>
                  <a:schemeClr val="accent4"/>
                </a:solidFill>
              </a:rPr>
              <a:t>demanda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crece</a:t>
            </a:r>
            <a:r>
              <a:rPr lang="en-US" sz="1200" dirty="0">
                <a:solidFill>
                  <a:schemeClr val="accent4"/>
                </a:solidFill>
              </a:rPr>
              <a:t> </a:t>
            </a:r>
            <a:r>
              <a:rPr lang="en-US" sz="1200" dirty="0" err="1">
                <a:solidFill>
                  <a:schemeClr val="accent4"/>
                </a:solidFill>
              </a:rPr>
              <a:t>en</a:t>
            </a:r>
            <a:r>
              <a:rPr lang="en-US" sz="1200" dirty="0">
                <a:solidFill>
                  <a:schemeClr val="accent4"/>
                </a:solidFill>
              </a:rPr>
              <a:t> Mexico</a:t>
            </a:r>
            <a:endParaRPr lang="es-MX" sz="12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6"/>
            </a:gs>
            <a:gs pos="1000">
              <a:schemeClr val="tx1"/>
            </a:gs>
            <a:gs pos="9000">
              <a:schemeClr val="tx1"/>
            </a:gs>
            <a:gs pos="14000">
              <a:schemeClr val="tx1"/>
            </a:gs>
            <a:gs pos="8000">
              <a:srgbClr val="807E7D"/>
            </a:gs>
            <a:gs pos="99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Energia Solar y Eolica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16FC3A-8C69-4C3D-AE4A-3674D7527885}"/>
              </a:ext>
            </a:extLst>
          </p:cNvPr>
          <p:cNvSpPr txBox="1"/>
          <p:nvPr/>
        </p:nvSpPr>
        <p:spPr>
          <a:xfrm>
            <a:off x="1026200" y="1774762"/>
            <a:ext cx="4500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La caída del precio del petróleo por el COVID-19 y la crisis climática que atravesamos demuestra que eso tiene que cambiar. ¿Hacia dónde? La respuesta es: los renovables.</a:t>
            </a:r>
          </a:p>
          <a:p>
            <a:pPr algn="just"/>
            <a:endParaRPr lang="es-MX" sz="12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México cuenta con abundantes recursos solares y eólicos, suficientes para generar 100% de la energía consumida anualmente en el país.</a:t>
            </a:r>
          </a:p>
          <a:p>
            <a:endParaRPr lang="es-MX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Imagen 4" descr="Un edificio de fondo&#10;&#10;Descripción generada automáticamente con confianza media">
            <a:extLst>
              <a:ext uri="{FF2B5EF4-FFF2-40B4-BE49-F238E27FC236}">
                <a16:creationId xmlns:a16="http://schemas.microsoft.com/office/drawing/2014/main" id="{BDE28886-DEC4-4F75-AD70-C23F13E82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95" y="1774762"/>
            <a:ext cx="2681665" cy="1438342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F1F1AFD-F8D4-460F-A970-22C8E756A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59" y="3213104"/>
            <a:ext cx="4141393" cy="17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97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909599"/>
            <a:ext cx="3468900" cy="3843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Ideas </a:t>
            </a:r>
            <a:r>
              <a:rPr lang="en-US" dirty="0" err="1">
                <a:solidFill>
                  <a:schemeClr val="lt1"/>
                </a:solidFill>
              </a:rPr>
              <a:t>muy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rusticas</a:t>
            </a:r>
            <a:r>
              <a:rPr lang="en-US" dirty="0">
                <a:solidFill>
                  <a:schemeClr val="lt1"/>
                </a:solidFill>
              </a:rPr>
              <a:t> por </a:t>
            </a:r>
            <a:r>
              <a:rPr lang="en-US" dirty="0" err="1">
                <a:solidFill>
                  <a:schemeClr val="lt1"/>
                </a:solidFill>
              </a:rPr>
              <a:t>parte</a:t>
            </a:r>
            <a:r>
              <a:rPr lang="en-US" dirty="0">
                <a:solidFill>
                  <a:schemeClr val="lt1"/>
                </a:solidFill>
              </a:rPr>
              <a:t> de </a:t>
            </a:r>
            <a:r>
              <a:rPr lang="en-US" dirty="0" err="1">
                <a:solidFill>
                  <a:schemeClr val="lt1"/>
                </a:solidFill>
              </a:rPr>
              <a:t>nuestro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gobierno</a:t>
            </a: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Inversion </a:t>
            </a:r>
            <a:r>
              <a:rPr lang="en-US" dirty="0" err="1">
                <a:solidFill>
                  <a:schemeClr val="lt1"/>
                </a:solidFill>
              </a:rPr>
              <a:t>en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nueva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tecnologia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 err="1"/>
              <a:t>Capacitar</a:t>
            </a:r>
            <a:r>
              <a:rPr lang="en-US" dirty="0"/>
              <a:t> major a los </a:t>
            </a:r>
            <a:r>
              <a:rPr lang="en-US" dirty="0" err="1"/>
              <a:t>empleados</a:t>
            </a:r>
            <a:r>
              <a:rPr lang="en-US" dirty="0"/>
              <a:t>.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 err="1">
                <a:solidFill>
                  <a:schemeClr val="lt1"/>
                </a:solidFill>
              </a:rPr>
              <a:t>Modificar</a:t>
            </a:r>
            <a:r>
              <a:rPr lang="en-US" dirty="0">
                <a:solidFill>
                  <a:schemeClr val="lt1"/>
                </a:solidFill>
              </a:rPr>
              <a:t> planes de </a:t>
            </a:r>
            <a:r>
              <a:rPr lang="en-US" dirty="0" err="1">
                <a:solidFill>
                  <a:schemeClr val="lt1"/>
                </a:solidFill>
              </a:rPr>
              <a:t>estudio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 err="1">
                <a:solidFill>
                  <a:schemeClr val="lt1"/>
                </a:solidFill>
              </a:rPr>
              <a:t>Exigir</a:t>
            </a:r>
            <a:r>
              <a:rPr lang="en-US" dirty="0">
                <a:solidFill>
                  <a:schemeClr val="lt1"/>
                </a:solidFill>
              </a:rPr>
              <a:t> al </a:t>
            </a:r>
            <a:r>
              <a:rPr lang="en-US" dirty="0" err="1">
                <a:solidFill>
                  <a:schemeClr val="lt1"/>
                </a:solidFill>
              </a:rPr>
              <a:t>gobierno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mejores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opciones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 err="1"/>
              <a:t>Paneles</a:t>
            </a:r>
            <a:r>
              <a:rPr lang="en-US" dirty="0"/>
              <a:t> </a:t>
            </a:r>
            <a:r>
              <a:rPr lang="en-US" dirty="0" err="1"/>
              <a:t>solares</a:t>
            </a:r>
            <a:endParaRPr lang="en-US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chemeClr val="lt1"/>
                </a:solidFill>
              </a:rPr>
              <a:t>La </a:t>
            </a:r>
            <a:r>
              <a:rPr lang="en-US" dirty="0" err="1">
                <a:solidFill>
                  <a:schemeClr val="lt1"/>
                </a:solidFill>
              </a:rPr>
              <a:t>extraccion</a:t>
            </a:r>
            <a:r>
              <a:rPr lang="en-US" dirty="0">
                <a:solidFill>
                  <a:schemeClr val="lt1"/>
                </a:solidFill>
              </a:rPr>
              <a:t> de crudo no se </a:t>
            </a:r>
            <a:r>
              <a:rPr lang="en-US" dirty="0" err="1">
                <a:solidFill>
                  <a:schemeClr val="lt1"/>
                </a:solidFill>
              </a:rPr>
              <a:t>acabara</a:t>
            </a:r>
            <a:r>
              <a:rPr lang="en-US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 conclusiones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498</Words>
  <Application>Microsoft Office PowerPoint</Application>
  <PresentationFormat>Presentación en pantalla (16:9)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Montserrat</vt:lpstr>
      <vt:lpstr>Montserrat Medium</vt:lpstr>
      <vt:lpstr>Calibri</vt:lpstr>
      <vt:lpstr>Arial</vt:lpstr>
      <vt:lpstr>Montserrat ExtraBold</vt:lpstr>
      <vt:lpstr>Futuristic Background by Slidesgo</vt:lpstr>
      <vt:lpstr>¿A dónde va el mundo sin las energías renovables? </vt:lpstr>
      <vt:lpstr>01</vt:lpstr>
      <vt:lpstr>Escenarios!</vt:lpstr>
      <vt:lpstr>Hablando de seguir igual!</vt:lpstr>
      <vt:lpstr>¿La transicion es una utopia para Mexico?</vt:lpstr>
      <vt:lpstr>¿Si decimos no a la transicion que pasaria?</vt:lpstr>
      <vt:lpstr>… y que pasa con la gasolina?</vt:lpstr>
      <vt:lpstr>Energia Solar y Eolica</vt:lpstr>
      <vt:lpstr>Mis conclusiones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¿A dónde va el mundo sin las energías renovables? </dc:title>
  <dc:creator>JesusE</dc:creator>
  <cp:lastModifiedBy>DELIA MARIANA GAYTAN TAVARES</cp:lastModifiedBy>
  <cp:revision>2</cp:revision>
  <dcterms:modified xsi:type="dcterms:W3CDTF">2021-08-20T22:01:45Z</dcterms:modified>
</cp:coreProperties>
</file>